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57" r:id="rId4"/>
    <p:sldId id="258" r:id="rId5"/>
    <p:sldId id="259" r:id="rId6"/>
    <p:sldId id="260"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385723"/>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86" d="100"/>
          <a:sy n="86" d="100"/>
        </p:scale>
        <p:origin x="14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77177B-3AFC-4736-9E26-4D2095D42BF4}" type="datetimeFigureOut">
              <a:rPr lang="en-ZA" smtClean="0"/>
              <a:t>2016/08/16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173161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7177B-3AFC-4736-9E26-4D2095D42BF4}" type="datetimeFigureOut">
              <a:rPr lang="en-ZA" smtClean="0"/>
              <a:t>2016/08/16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355414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7177B-3AFC-4736-9E26-4D2095D42BF4}" type="datetimeFigureOut">
              <a:rPr lang="en-ZA" smtClean="0"/>
              <a:t>2016/08/16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384777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7177B-3AFC-4736-9E26-4D2095D42BF4}" type="datetimeFigureOut">
              <a:rPr lang="en-ZA" smtClean="0"/>
              <a:t>2016/08/16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4723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7177B-3AFC-4736-9E26-4D2095D42BF4}" type="datetimeFigureOut">
              <a:rPr lang="en-ZA" smtClean="0"/>
              <a:t>2016/08/16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383237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7177B-3AFC-4736-9E26-4D2095D42BF4}" type="datetimeFigureOut">
              <a:rPr lang="en-ZA" smtClean="0"/>
              <a:t>2016/08/16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169835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77177B-3AFC-4736-9E26-4D2095D42BF4}" type="datetimeFigureOut">
              <a:rPr lang="en-ZA" smtClean="0"/>
              <a:t>2016/08/16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200070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77177B-3AFC-4736-9E26-4D2095D42BF4}" type="datetimeFigureOut">
              <a:rPr lang="en-ZA" smtClean="0"/>
              <a:t>2016/08/16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213339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7177B-3AFC-4736-9E26-4D2095D42BF4}" type="datetimeFigureOut">
              <a:rPr lang="en-ZA" smtClean="0"/>
              <a:t>2016/08/16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416306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7177B-3AFC-4736-9E26-4D2095D42BF4}" type="datetimeFigureOut">
              <a:rPr lang="en-ZA" smtClean="0"/>
              <a:t>2016/08/16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171738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7177B-3AFC-4736-9E26-4D2095D42BF4}" type="datetimeFigureOut">
              <a:rPr lang="en-ZA" smtClean="0"/>
              <a:t>2016/08/16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8CAF962-36EC-4CAD-871D-565C3FA509F1}" type="slidenum">
              <a:rPr lang="en-ZA" smtClean="0"/>
              <a:t>‹#›</a:t>
            </a:fld>
            <a:endParaRPr lang="en-ZA"/>
          </a:p>
        </p:txBody>
      </p:sp>
    </p:spTree>
    <p:extLst>
      <p:ext uri="{BB962C8B-B14F-4D97-AF65-F5344CB8AC3E}">
        <p14:creationId xmlns:p14="http://schemas.microsoft.com/office/powerpoint/2010/main" val="97424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7177B-3AFC-4736-9E26-4D2095D42BF4}" type="datetimeFigureOut">
              <a:rPr lang="en-ZA" smtClean="0"/>
              <a:t>2016/08/16</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AF962-36EC-4CAD-871D-565C3FA509F1}" type="slidenum">
              <a:rPr lang="en-ZA" smtClean="0"/>
              <a:t>‹#›</a:t>
            </a:fld>
            <a:endParaRPr lang="en-ZA"/>
          </a:p>
        </p:txBody>
      </p:sp>
    </p:spTree>
    <p:extLst>
      <p:ext uri="{BB962C8B-B14F-4D97-AF65-F5344CB8AC3E}">
        <p14:creationId xmlns:p14="http://schemas.microsoft.com/office/powerpoint/2010/main" val="1482409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9235" y="2720901"/>
            <a:ext cx="8520236" cy="4154984"/>
          </a:xfrm>
          <a:prstGeom prst="rect">
            <a:avLst/>
          </a:prstGeom>
          <a:noFill/>
        </p:spPr>
        <p:txBody>
          <a:bodyPr wrap="square" rtlCol="0">
            <a:spAutoFit/>
          </a:bodyPr>
          <a:lstStyle/>
          <a:p>
            <a:r>
              <a:rPr lang="en-ZA" sz="3600" b="1" dirty="0">
                <a:solidFill>
                  <a:srgbClr val="FF0000"/>
                </a:solidFill>
                <a:effectLst>
                  <a:outerShdw blurRad="38100" dist="38100" dir="2700000" algn="tl">
                    <a:srgbClr val="000000">
                      <a:alpha val="43137"/>
                    </a:srgbClr>
                  </a:outerShdw>
                </a:effectLst>
                <a:latin typeface="Arial Black" panose="020B0A04020102020204" pitchFamily="34" charset="0"/>
              </a:rPr>
              <a:t>Advance Quarterly Prayer Points</a:t>
            </a:r>
          </a:p>
          <a:p>
            <a:pPr algn="ctr">
              <a:lnSpc>
                <a:spcPct val="150000"/>
              </a:lnSpc>
            </a:pPr>
            <a:r>
              <a:rPr lang="en-ZA" sz="2800" b="1" dirty="0"/>
              <a:t>Thank you so much for being willing to partner with us in praying regularly for items affecting those within the Advance movement. Please feel free to circulate these prayer points to your leaders, church community and prayer groups. </a:t>
            </a:r>
          </a:p>
          <a:p>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35" y="376004"/>
            <a:ext cx="8520236" cy="1988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47132" y="2351569"/>
            <a:ext cx="7649736" cy="369332"/>
          </a:xfrm>
          <a:prstGeom prst="rect">
            <a:avLst/>
          </a:prstGeom>
          <a:noFill/>
        </p:spPr>
        <p:txBody>
          <a:bodyPr wrap="square" rtlCol="0">
            <a:spAutoFit/>
          </a:bodyPr>
          <a:lstStyle/>
          <a:p>
            <a:r>
              <a:rPr lang="en-ZA" dirty="0">
                <a:latin typeface="Arial Black" panose="020B0A04020102020204" pitchFamily="34" charset="0"/>
              </a:rPr>
              <a:t>http://www.advancemovement.com/planting/planting-news</a:t>
            </a:r>
            <a:r>
              <a:rPr lang="en-ZA" dirty="0"/>
              <a:t>/</a:t>
            </a:r>
          </a:p>
        </p:txBody>
      </p:sp>
    </p:spTree>
    <p:extLst>
      <p:ext uri="{BB962C8B-B14F-4D97-AF65-F5344CB8AC3E}">
        <p14:creationId xmlns:p14="http://schemas.microsoft.com/office/powerpoint/2010/main" val="196969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128239" y="131958"/>
            <a:ext cx="8870794" cy="830997"/>
          </a:xfrm>
          <a:prstGeom prst="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ZA" sz="4800" dirty="0">
                <a:solidFill>
                  <a:schemeClr val="accent1">
                    <a:lumMod val="50000"/>
                  </a:schemeClr>
                </a:solidFill>
                <a:effectLst>
                  <a:outerShdw blurRad="50800" dist="38100" dir="10800000" algn="r" rotWithShape="0">
                    <a:prstClr val="black">
                      <a:alpha val="40000"/>
                    </a:prstClr>
                  </a:outerShdw>
                </a:effectLst>
                <a:latin typeface="Arial Black" panose="020B0A04020102020204" pitchFamily="34" charset="0"/>
              </a:rPr>
              <a:t>EUROPE:</a:t>
            </a:r>
          </a:p>
        </p:txBody>
      </p:sp>
      <p:sp>
        <p:nvSpPr>
          <p:cNvPr id="9" name="TextBox 8"/>
          <p:cNvSpPr txBox="1"/>
          <p:nvPr/>
        </p:nvSpPr>
        <p:spPr>
          <a:xfrm>
            <a:off x="5107257" y="1491016"/>
            <a:ext cx="3891776" cy="2862322"/>
          </a:xfrm>
          <a:prstGeom prst="rect">
            <a:avLst/>
          </a:prstGeom>
          <a:noFill/>
        </p:spPr>
        <p:txBody>
          <a:bodyPr wrap="square" rtlCol="0">
            <a:spAutoFit/>
          </a:bodyPr>
          <a:lstStyle/>
          <a:p>
            <a:r>
              <a:rPr lang="en-ZA" b="1" i="1" dirty="0"/>
              <a:t>Liam and Holly </a:t>
            </a:r>
            <a:r>
              <a:rPr lang="en-ZA" b="1" i="1" dirty="0" err="1"/>
              <a:t>Brannigan</a:t>
            </a:r>
            <a:r>
              <a:rPr lang="en-ZA" b="1" i="1" dirty="0"/>
              <a:t>, along with Tom Beaumont, are spearheading a church plant in Falmouth – birthed by Grace Church in Truro. Over the past two years, they've had a couple of mid-week groups meeting in people's homes in Falmouth. Subsequently, Liam and Holly have seen these groups grow, and are taking steps towards the launch of a new congregation.</a:t>
            </a:r>
          </a:p>
        </p:txBody>
      </p:sp>
      <p:sp>
        <p:nvSpPr>
          <p:cNvPr id="10" name="TextBox 9"/>
          <p:cNvSpPr txBox="1"/>
          <p:nvPr/>
        </p:nvSpPr>
        <p:spPr>
          <a:xfrm>
            <a:off x="211874" y="4867412"/>
            <a:ext cx="8932126" cy="1846659"/>
          </a:xfrm>
          <a:prstGeom prst="rect">
            <a:avLst/>
          </a:prstGeom>
          <a:noFill/>
        </p:spPr>
        <p:txBody>
          <a:bodyPr wrap="square" rtlCol="0">
            <a:spAutoFit/>
          </a:bodyPr>
          <a:lstStyle/>
          <a:p>
            <a:r>
              <a:rPr lang="en-ZA" sz="2400" b="1" u="sng" dirty="0"/>
              <a:t>Please join them in praying for:</a:t>
            </a:r>
            <a:br>
              <a:rPr lang="en-ZA" b="1" u="sng" dirty="0"/>
            </a:br>
            <a:r>
              <a:rPr lang="en-ZA" b="1" dirty="0"/>
              <a:t>1. Wisdom in knowing when and how to launch the new congregation in Falmouth;</a:t>
            </a:r>
          </a:p>
          <a:p>
            <a:r>
              <a:rPr lang="en-ZA" b="1" dirty="0"/>
              <a:t>2. Health, spiritual vigour and increased capacity in the leaders as they go through the challenges of significant life changes;</a:t>
            </a:r>
          </a:p>
          <a:p>
            <a:r>
              <a:rPr lang="en-ZA" b="1" dirty="0"/>
              <a:t>3. Many people to come to faith through the witness of members of the Falmouth church planting team..</a:t>
            </a:r>
          </a:p>
        </p:txBody>
      </p:sp>
      <p:pic>
        <p:nvPicPr>
          <p:cNvPr id="3" name="Picture 2"/>
          <p:cNvPicPr>
            <a:picLocks noChangeAspect="1"/>
          </p:cNvPicPr>
          <p:nvPr/>
        </p:nvPicPr>
        <p:blipFill rotWithShape="1">
          <a:blip r:embed="rId2"/>
          <a:srcRect l="8585" r="4842" b="12725"/>
          <a:stretch/>
        </p:blipFill>
        <p:spPr>
          <a:xfrm>
            <a:off x="178442" y="1606892"/>
            <a:ext cx="4714696" cy="2619419"/>
          </a:xfrm>
          <a:prstGeom prst="rect">
            <a:avLst/>
          </a:prstGeom>
          <a:ln w="57150" cap="sq">
            <a:solidFill>
              <a:srgbClr val="1F4E7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597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16391" y="150377"/>
            <a:ext cx="7081024" cy="584775"/>
          </a:xfrm>
          <a:prstGeom prst="rect">
            <a:avLst/>
          </a:prstGeom>
          <a:noFill/>
        </p:spPr>
        <p:txBody>
          <a:bodyPr wrap="square" rtlCol="0">
            <a:spAutoFit/>
          </a:bodyPr>
          <a:lstStyle/>
          <a:p>
            <a:r>
              <a:rPr lang="en-ZA" sz="3200" dirty="0">
                <a:solidFill>
                  <a:schemeClr val="accent1">
                    <a:lumMod val="50000"/>
                  </a:schemeClr>
                </a:solidFill>
                <a:effectLst>
                  <a:outerShdw blurRad="50800" dist="38100" dir="5400000" algn="t" rotWithShape="0">
                    <a:prstClr val="black">
                      <a:alpha val="40000"/>
                    </a:prstClr>
                  </a:outerShdw>
                </a:effectLst>
                <a:latin typeface="Arial Black" panose="020B0A04020102020204" pitchFamily="34" charset="0"/>
              </a:rPr>
              <a:t>London</a:t>
            </a:r>
          </a:p>
        </p:txBody>
      </p:sp>
      <p:sp>
        <p:nvSpPr>
          <p:cNvPr id="6" name="TextBox 5"/>
          <p:cNvSpPr txBox="1"/>
          <p:nvPr/>
        </p:nvSpPr>
        <p:spPr>
          <a:xfrm>
            <a:off x="4572000" y="1170587"/>
            <a:ext cx="4485769" cy="3416320"/>
          </a:xfrm>
          <a:prstGeom prst="rect">
            <a:avLst/>
          </a:prstGeom>
          <a:noFill/>
        </p:spPr>
        <p:txBody>
          <a:bodyPr wrap="square" rtlCol="0">
            <a:spAutoFit/>
          </a:bodyPr>
          <a:lstStyle/>
          <a:p>
            <a:r>
              <a:rPr lang="en-ZA" b="1" i="1" dirty="0"/>
              <a:t>Redeemer Church London launched at the beginning of 2013. They are based in Ealing Borough, West London, which is home to approximately 342,000 people from 172 different nations. Redeemer Church London is committed to serving the locals. One way in which they are doing this is through their Ealing Foodbank initiative; which is now open 5 days a week across 5 locations. This has become the busiest food bank in West London. They are also hoping to launch a Mothers &amp; Toddlers group in September.</a:t>
            </a:r>
          </a:p>
        </p:txBody>
      </p:sp>
      <p:sp>
        <p:nvSpPr>
          <p:cNvPr id="7" name="TextBox 6"/>
          <p:cNvSpPr txBox="1"/>
          <p:nvPr/>
        </p:nvSpPr>
        <p:spPr>
          <a:xfrm>
            <a:off x="540834" y="5084806"/>
            <a:ext cx="8084633" cy="1569660"/>
          </a:xfrm>
          <a:prstGeom prst="rect">
            <a:avLst/>
          </a:prstGeom>
          <a:noFill/>
        </p:spPr>
        <p:txBody>
          <a:bodyPr wrap="square" rtlCol="0">
            <a:spAutoFit/>
          </a:bodyPr>
          <a:lstStyle/>
          <a:p>
            <a:r>
              <a:rPr lang="en-ZA" sz="2400" b="1" u="sng" dirty="0"/>
              <a:t>Please join them in praying for:</a:t>
            </a:r>
            <a:endParaRPr lang="en-ZA" sz="2400" u="sng" dirty="0"/>
          </a:p>
          <a:p>
            <a:r>
              <a:rPr lang="en-ZA" b="1" dirty="0"/>
              <a:t>1. More people to become committed followers of Christ and fully devoted radical disciples.</a:t>
            </a:r>
          </a:p>
          <a:p>
            <a:r>
              <a:rPr lang="en-ZA" b="1" dirty="0"/>
              <a:t>2. Leadership to flourish and another full-time member of staff.</a:t>
            </a:r>
          </a:p>
          <a:p>
            <a:r>
              <a:rPr lang="en-ZA" b="1" dirty="0"/>
              <a:t>3. A new venue, as theirs is being repurposed into a hotel next year.</a:t>
            </a:r>
            <a:endParaRPr lang="en-ZA" dirty="0"/>
          </a:p>
        </p:txBody>
      </p:sp>
      <p:pic>
        <p:nvPicPr>
          <p:cNvPr id="2" name="Picture 1"/>
          <p:cNvPicPr>
            <a:picLocks noChangeAspect="1"/>
          </p:cNvPicPr>
          <p:nvPr/>
        </p:nvPicPr>
        <p:blipFill>
          <a:blip r:embed="rId2"/>
          <a:stretch>
            <a:fillRect/>
          </a:stretch>
        </p:blipFill>
        <p:spPr>
          <a:xfrm>
            <a:off x="289466" y="1000903"/>
            <a:ext cx="4014905" cy="3755689"/>
          </a:xfrm>
          <a:prstGeom prst="rect">
            <a:avLst/>
          </a:prstGeom>
          <a:ln w="57150" cap="sq">
            <a:solidFill>
              <a:srgbClr val="1F4E7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544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969834" y="1239546"/>
            <a:ext cx="5084953" cy="2585323"/>
          </a:xfrm>
          <a:prstGeom prst="rect">
            <a:avLst/>
          </a:prstGeom>
          <a:noFill/>
        </p:spPr>
        <p:txBody>
          <a:bodyPr wrap="square" rtlCol="0">
            <a:spAutoFit/>
          </a:bodyPr>
          <a:lstStyle/>
          <a:p>
            <a:r>
              <a:rPr lang="en-ZA" b="1" i="1" dirty="0"/>
              <a:t>Red Door is a Jesus-</a:t>
            </a:r>
            <a:r>
              <a:rPr lang="en-ZA" b="1" i="1" dirty="0" err="1"/>
              <a:t>centered</a:t>
            </a:r>
            <a:r>
              <a:rPr lang="en-ZA" b="1" i="1" dirty="0"/>
              <a:t> church in the city of San Diego, for the good of San Diego. They are planted in a college town near one of the biggest party schools in the U.S. - San Diego State University. Red Door's mission is to plant churches that plant churches - by making disciples that make disciples in San Diego, the West Coast and the world! They have just celebrated their 5 year anniversary.</a:t>
            </a:r>
            <a:endParaRPr lang="en-ZA" i="1" dirty="0"/>
          </a:p>
        </p:txBody>
      </p:sp>
      <p:sp>
        <p:nvSpPr>
          <p:cNvPr id="3" name="TextBox 2"/>
          <p:cNvSpPr txBox="1"/>
          <p:nvPr/>
        </p:nvSpPr>
        <p:spPr>
          <a:xfrm>
            <a:off x="122661" y="4075518"/>
            <a:ext cx="8932126" cy="2677656"/>
          </a:xfrm>
          <a:prstGeom prst="rect">
            <a:avLst/>
          </a:prstGeom>
          <a:noFill/>
        </p:spPr>
        <p:txBody>
          <a:bodyPr wrap="square" rtlCol="0">
            <a:spAutoFit/>
          </a:bodyPr>
          <a:lstStyle/>
          <a:p>
            <a:r>
              <a:rPr lang="en-ZA" sz="2400" b="1" u="sng" dirty="0"/>
              <a:t>Please join them in praying for:</a:t>
            </a:r>
            <a:br>
              <a:rPr lang="en-ZA" sz="2400" u="sng" dirty="0"/>
            </a:br>
            <a:r>
              <a:rPr lang="en-ZA" b="1" dirty="0"/>
              <a:t>1. Their first church plant taking place in Auburn, WA at the end of this year. Please pray that this team is sent well, and that God also sends and raises up men and women to fill in the gaps that will be left as they send some off their strongest leaders, volunteers and staff. They specifically need prayer for a new worship leader, as they are sending theirs to lead this plant! </a:t>
            </a:r>
          </a:p>
          <a:p>
            <a:r>
              <a:rPr lang="en-ZA" b="1" dirty="0"/>
              <a:t>2. The Larsen family and Knight family. Both Matt Larsen and Chris Knight are starting eldership training with their eldership team. </a:t>
            </a:r>
          </a:p>
          <a:p>
            <a:r>
              <a:rPr lang="en-ZA" b="1" dirty="0"/>
              <a:t>3. Many to come to faith this next school year at San Diego State University! </a:t>
            </a:r>
          </a:p>
        </p:txBody>
      </p:sp>
      <p:sp>
        <p:nvSpPr>
          <p:cNvPr id="5" name="TextBox 4"/>
          <p:cNvSpPr txBox="1"/>
          <p:nvPr/>
        </p:nvSpPr>
        <p:spPr>
          <a:xfrm>
            <a:off x="100362" y="144966"/>
            <a:ext cx="8854067" cy="830997"/>
          </a:xfrm>
          <a:prstGeom prst="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ZA" sz="4800" dirty="0">
                <a:solidFill>
                  <a:schemeClr val="accent6">
                    <a:lumMod val="50000"/>
                  </a:schemeClr>
                </a:solidFill>
                <a:effectLst>
                  <a:outerShdw blurRad="50800" dist="38100" dir="8100000" algn="tr" rotWithShape="0">
                    <a:prstClr val="black">
                      <a:alpha val="40000"/>
                    </a:prstClr>
                  </a:outerShdw>
                </a:effectLst>
                <a:latin typeface="Arial Black" panose="020B0A04020102020204" pitchFamily="34" charset="0"/>
              </a:rPr>
              <a:t>North America</a:t>
            </a:r>
          </a:p>
        </p:txBody>
      </p:sp>
      <p:pic>
        <p:nvPicPr>
          <p:cNvPr id="4" name="Picture 3"/>
          <p:cNvPicPr>
            <a:picLocks noChangeAspect="1"/>
          </p:cNvPicPr>
          <p:nvPr/>
        </p:nvPicPr>
        <p:blipFill>
          <a:blip r:embed="rId2"/>
          <a:stretch>
            <a:fillRect/>
          </a:stretch>
        </p:blipFill>
        <p:spPr>
          <a:xfrm>
            <a:off x="212444" y="1221262"/>
            <a:ext cx="3478609" cy="2608957"/>
          </a:xfrm>
          <a:prstGeom prst="rect">
            <a:avLst/>
          </a:prstGeom>
          <a:ln w="57150" cap="sq">
            <a:solidFill>
              <a:srgbClr val="38572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785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958684" y="1182027"/>
            <a:ext cx="5040350" cy="3139321"/>
          </a:xfrm>
          <a:prstGeom prst="rect">
            <a:avLst/>
          </a:prstGeom>
          <a:noFill/>
        </p:spPr>
        <p:txBody>
          <a:bodyPr wrap="square" rtlCol="0">
            <a:spAutoFit/>
          </a:bodyPr>
          <a:lstStyle/>
          <a:p>
            <a:r>
              <a:rPr lang="en-ZA" b="1" i="1" dirty="0"/>
              <a:t>Fullerton is a site of Southlands Church - 22 miles outside of metropolitan Los Angeles in North Orange.  Fullerton is the second "most educated" city in California, and is well known for the value it places on education and the arts.  With many schools, universities, music and </a:t>
            </a:r>
            <a:r>
              <a:rPr lang="en-ZA" b="1" i="1" dirty="0" err="1"/>
              <a:t>theater</a:t>
            </a:r>
            <a:r>
              <a:rPr lang="en-ZA" b="1" i="1" dirty="0"/>
              <a:t> venues, the city has attracted specialty stores, coffee shops, and restaurants, and has uncharacteristically retained much of its downtown character. Unfortunately, there are many de-churched people in Fullerton.</a:t>
            </a:r>
          </a:p>
        </p:txBody>
      </p:sp>
      <p:sp>
        <p:nvSpPr>
          <p:cNvPr id="3" name="TextBox 2"/>
          <p:cNvSpPr txBox="1"/>
          <p:nvPr/>
        </p:nvSpPr>
        <p:spPr>
          <a:xfrm>
            <a:off x="167266" y="5018918"/>
            <a:ext cx="8965581" cy="1569660"/>
          </a:xfrm>
          <a:prstGeom prst="rect">
            <a:avLst/>
          </a:prstGeom>
          <a:noFill/>
        </p:spPr>
        <p:txBody>
          <a:bodyPr wrap="square" rtlCol="0">
            <a:spAutoFit/>
          </a:bodyPr>
          <a:lstStyle/>
          <a:p>
            <a:r>
              <a:rPr lang="en-ZA" sz="2400" b="1" u="sng" dirty="0"/>
              <a:t>Please join them in praying for:</a:t>
            </a:r>
            <a:br>
              <a:rPr lang="en-ZA" sz="2400" u="sng" dirty="0"/>
            </a:br>
            <a:r>
              <a:rPr lang="en-ZA" b="1" dirty="0"/>
              <a:t>1. Their mercy and justice initiatives – specifically that these lead to Gospel fruit.</a:t>
            </a:r>
          </a:p>
          <a:p>
            <a:r>
              <a:rPr lang="en-ZA" b="1" dirty="0"/>
              <a:t>2. Their community – specifically that they would not only model the gospel in the city, but proclaim it too.</a:t>
            </a:r>
          </a:p>
          <a:p>
            <a:r>
              <a:rPr lang="en-ZA" b="1" dirty="0"/>
              <a:t>3. An increased number of people choosing to commit their lives to Christ and be baptized.</a:t>
            </a:r>
          </a:p>
        </p:txBody>
      </p:sp>
      <p:sp>
        <p:nvSpPr>
          <p:cNvPr id="5" name="TextBox 4"/>
          <p:cNvSpPr txBox="1"/>
          <p:nvPr/>
        </p:nvSpPr>
        <p:spPr>
          <a:xfrm>
            <a:off x="174818" y="132077"/>
            <a:ext cx="6515914" cy="584775"/>
          </a:xfrm>
          <a:prstGeom prst="rect">
            <a:avLst/>
          </a:prstGeom>
          <a:noFill/>
        </p:spPr>
        <p:txBody>
          <a:bodyPr wrap="square" rtlCol="0">
            <a:spAutoFit/>
          </a:bodyPr>
          <a:lstStyle/>
          <a:p>
            <a:r>
              <a:rPr lang="en-ZA" sz="3200" dirty="0">
                <a:solidFill>
                  <a:schemeClr val="accent6">
                    <a:lumMod val="50000"/>
                  </a:schemeClr>
                </a:solidFill>
                <a:effectLst>
                  <a:outerShdw blurRad="50800" dist="38100" dir="8100000" algn="tr" rotWithShape="0">
                    <a:prstClr val="black">
                      <a:alpha val="40000"/>
                    </a:prstClr>
                  </a:outerShdw>
                </a:effectLst>
                <a:latin typeface="Arial Black" panose="020B0A04020102020204" pitchFamily="34" charset="0"/>
              </a:rPr>
              <a:t>Fullerton</a:t>
            </a:r>
          </a:p>
        </p:txBody>
      </p:sp>
      <p:pic>
        <p:nvPicPr>
          <p:cNvPr id="6" name="Picture 5"/>
          <p:cNvPicPr>
            <a:picLocks noChangeAspect="1"/>
          </p:cNvPicPr>
          <p:nvPr/>
        </p:nvPicPr>
        <p:blipFill>
          <a:blip r:embed="rId2"/>
          <a:stretch>
            <a:fillRect/>
          </a:stretch>
        </p:blipFill>
        <p:spPr>
          <a:xfrm>
            <a:off x="241724" y="1059366"/>
            <a:ext cx="3416320" cy="3416320"/>
          </a:xfrm>
          <a:prstGeom prst="rect">
            <a:avLst/>
          </a:prstGeom>
          <a:ln w="57150" cap="sq">
            <a:solidFill>
              <a:srgbClr val="38572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608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75993" y="4457343"/>
            <a:ext cx="8592014" cy="2400657"/>
          </a:xfrm>
          <a:prstGeom prst="rect">
            <a:avLst/>
          </a:prstGeom>
          <a:noFill/>
        </p:spPr>
        <p:txBody>
          <a:bodyPr wrap="square" rtlCol="0">
            <a:spAutoFit/>
          </a:bodyPr>
          <a:lstStyle/>
          <a:p>
            <a:r>
              <a:rPr lang="en-ZA" sz="2400" b="1" u="sng" dirty="0"/>
              <a:t>Please join them in praying for:</a:t>
            </a:r>
            <a:br>
              <a:rPr lang="en-ZA" sz="2400" u="sng" dirty="0"/>
            </a:br>
            <a:r>
              <a:rPr lang="en-ZA" b="1" dirty="0"/>
              <a:t>An increased number of people coming to Christ. They've seen many commitments</a:t>
            </a:r>
          </a:p>
          <a:p>
            <a:r>
              <a:rPr lang="en-ZA" b="1" dirty="0"/>
              <a:t>made over the years, but believe there are many more people in their community who have yet to hear the true gospel of Jesus and respond to it.</a:t>
            </a:r>
          </a:p>
          <a:p>
            <a:r>
              <a:rPr lang="en-ZA" b="1" dirty="0"/>
              <a:t>2. The launch of discipleship groups in August. Through these they are trusting God to increase levels of spiritual maturity in the church.</a:t>
            </a:r>
          </a:p>
          <a:p>
            <a:r>
              <a:rPr lang="en-ZA" b="1" dirty="0"/>
              <a:t>3. Peace in the wake of recent local government elections. There have already been reports of elections related violence in </a:t>
            </a:r>
            <a:r>
              <a:rPr lang="en-ZA" b="1" dirty="0" err="1"/>
              <a:t>Tembisa</a:t>
            </a:r>
            <a:r>
              <a:rPr lang="en-ZA" b="1" dirty="0"/>
              <a:t>. </a:t>
            </a:r>
          </a:p>
        </p:txBody>
      </p:sp>
      <p:sp>
        <p:nvSpPr>
          <p:cNvPr id="5" name="TextBox 4"/>
          <p:cNvSpPr txBox="1"/>
          <p:nvPr/>
        </p:nvSpPr>
        <p:spPr>
          <a:xfrm>
            <a:off x="190732" y="93861"/>
            <a:ext cx="8802219" cy="830997"/>
          </a:xfrm>
          <a:prstGeom prst="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ZA" sz="4800" dirty="0">
                <a:solidFill>
                  <a:schemeClr val="accent2">
                    <a:lumMod val="50000"/>
                  </a:schemeClr>
                </a:solidFill>
                <a:effectLst>
                  <a:outerShdw blurRad="50800" dist="38100" dir="8100000" algn="tr" rotWithShape="0">
                    <a:prstClr val="black">
                      <a:alpha val="40000"/>
                    </a:prstClr>
                  </a:outerShdw>
                </a:effectLst>
                <a:latin typeface="Arial Black" panose="020B0A04020102020204" pitchFamily="34" charset="0"/>
              </a:rPr>
              <a:t>Africa:</a:t>
            </a:r>
          </a:p>
        </p:txBody>
      </p:sp>
      <p:sp>
        <p:nvSpPr>
          <p:cNvPr id="2" name="TextBox 1"/>
          <p:cNvSpPr txBox="1"/>
          <p:nvPr/>
        </p:nvSpPr>
        <p:spPr>
          <a:xfrm>
            <a:off x="3557240" y="991764"/>
            <a:ext cx="5274526" cy="3416320"/>
          </a:xfrm>
          <a:prstGeom prst="rect">
            <a:avLst/>
          </a:prstGeom>
          <a:noFill/>
        </p:spPr>
        <p:txBody>
          <a:bodyPr wrap="square" rtlCol="0">
            <a:spAutoFit/>
          </a:bodyPr>
          <a:lstStyle/>
          <a:p>
            <a:r>
              <a:rPr lang="en-ZA" b="1" i="1" dirty="0"/>
              <a:t>GodFirst </a:t>
            </a:r>
            <a:r>
              <a:rPr lang="en-ZA" b="1" i="1" dirty="0" err="1"/>
              <a:t>Tembisa</a:t>
            </a:r>
            <a:r>
              <a:rPr lang="en-ZA" b="1" i="1" dirty="0"/>
              <a:t> is led by NK and </a:t>
            </a:r>
            <a:r>
              <a:rPr lang="en-ZA" b="1" i="1" dirty="0" err="1"/>
              <a:t>Tumi</a:t>
            </a:r>
            <a:r>
              <a:rPr lang="en-ZA" b="1" i="1" dirty="0"/>
              <a:t> </a:t>
            </a:r>
            <a:r>
              <a:rPr lang="en-ZA" b="1" i="1" dirty="0" err="1"/>
              <a:t>Mahlanyane</a:t>
            </a:r>
            <a:r>
              <a:rPr lang="en-ZA" b="1" i="1" dirty="0"/>
              <a:t>. </a:t>
            </a:r>
            <a:r>
              <a:rPr lang="en-ZA" b="1" i="1" dirty="0" err="1"/>
              <a:t>Tembisa</a:t>
            </a:r>
            <a:r>
              <a:rPr lang="en-ZA" b="1" i="1" dirty="0"/>
              <a:t> is a populous neighbourhood located North-East of Johannesburg city centre. As a church, they have had many opportunities to serve the community. They've contributed to the betterment of education available in the area, fed the hungry and attended to the sick and dying! However, GodFirst </a:t>
            </a:r>
            <a:r>
              <a:rPr lang="en-ZA" b="1" i="1" dirty="0" err="1"/>
              <a:t>Tembisa</a:t>
            </a:r>
            <a:r>
              <a:rPr lang="en-ZA" b="1" i="1" dirty="0"/>
              <a:t> believe the lasting solution to the local community's societal problems lies in the gospel of Jesus - which transforms lives from within. For this reason they make it their aim to communicate the Gospel to as many as possible. </a:t>
            </a:r>
          </a:p>
        </p:txBody>
      </p:sp>
      <p:pic>
        <p:nvPicPr>
          <p:cNvPr id="4" name="Picture 3"/>
          <p:cNvPicPr>
            <a:picLocks noChangeAspect="1"/>
          </p:cNvPicPr>
          <p:nvPr/>
        </p:nvPicPr>
        <p:blipFill rotWithShape="1">
          <a:blip r:embed="rId2"/>
          <a:srcRect b="16086"/>
          <a:stretch/>
        </p:blipFill>
        <p:spPr>
          <a:xfrm>
            <a:off x="275993" y="1343620"/>
            <a:ext cx="3038995" cy="2694960"/>
          </a:xfrm>
          <a:prstGeom prst="rect">
            <a:avLst/>
          </a:prstGeom>
          <a:ln w="57150" cap="sq">
            <a:solidFill>
              <a:srgbClr val="843C0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894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047895" y="864967"/>
            <a:ext cx="4795026" cy="3693319"/>
          </a:xfrm>
          <a:prstGeom prst="rect">
            <a:avLst/>
          </a:prstGeom>
          <a:noFill/>
        </p:spPr>
        <p:txBody>
          <a:bodyPr wrap="square" rtlCol="0">
            <a:spAutoFit/>
          </a:bodyPr>
          <a:lstStyle/>
          <a:p>
            <a:r>
              <a:rPr lang="en-ZA" b="1" i="1" dirty="0"/>
              <a:t>Jubilee Community Church are launching their first plant into Cape Town's city centre. Lex and Jo </a:t>
            </a:r>
            <a:r>
              <a:rPr lang="en-ZA" b="1" i="1" dirty="0" err="1"/>
              <a:t>Loizides</a:t>
            </a:r>
            <a:r>
              <a:rPr lang="en-ZA" b="1" i="1" dirty="0"/>
              <a:t>, along with Ryan and </a:t>
            </a:r>
            <a:r>
              <a:rPr lang="en-ZA" b="1" i="1" dirty="0" err="1"/>
              <a:t>Sachi</a:t>
            </a:r>
            <a:r>
              <a:rPr lang="en-ZA" b="1" i="1" dirty="0"/>
              <a:t> Saville, will lead the new congregation – set to meet in a beautifully renovated church building. They aim to launch with 120 committed people eager to bring the heart of God to the heart of Cape Town, on the 25th of September. The City Bowl is the epicentre of Cape Town's artistic, economic and cultural life, and Jubilee Community Church hopes to become a vibrant gospel community in the area for generations to come.</a:t>
            </a:r>
          </a:p>
        </p:txBody>
      </p:sp>
      <p:sp>
        <p:nvSpPr>
          <p:cNvPr id="3" name="TextBox 2"/>
          <p:cNvSpPr txBox="1"/>
          <p:nvPr/>
        </p:nvSpPr>
        <p:spPr>
          <a:xfrm>
            <a:off x="211874" y="5107262"/>
            <a:ext cx="8809463" cy="1569660"/>
          </a:xfrm>
          <a:prstGeom prst="rect">
            <a:avLst/>
          </a:prstGeom>
          <a:noFill/>
        </p:spPr>
        <p:txBody>
          <a:bodyPr wrap="square" rtlCol="0">
            <a:spAutoFit/>
          </a:bodyPr>
          <a:lstStyle/>
          <a:p>
            <a:r>
              <a:rPr lang="en-ZA" sz="2400" b="1" u="sng" dirty="0"/>
              <a:t>Please join them in praying for:</a:t>
            </a:r>
            <a:br>
              <a:rPr lang="en-ZA" sz="2400" u="sng" dirty="0"/>
            </a:br>
            <a:r>
              <a:rPr lang="en-ZA" b="1" dirty="0"/>
              <a:t>1. 120 committed site-planters (about 90 have given a firm commitment so far).</a:t>
            </a:r>
          </a:p>
          <a:p>
            <a:r>
              <a:rPr lang="en-ZA" b="1" dirty="0"/>
              <a:t>2. Clear, confident, personal, winsome evangelistic activity and friendship-building toward the residents in and around the city bowl.</a:t>
            </a:r>
          </a:p>
          <a:p>
            <a:r>
              <a:rPr lang="en-ZA" b="1" dirty="0"/>
              <a:t>3. New commitments to Christ from the first Sunday onward.</a:t>
            </a:r>
          </a:p>
        </p:txBody>
      </p:sp>
      <p:sp>
        <p:nvSpPr>
          <p:cNvPr id="5" name="TextBox 4"/>
          <p:cNvSpPr txBox="1"/>
          <p:nvPr/>
        </p:nvSpPr>
        <p:spPr>
          <a:xfrm>
            <a:off x="153653" y="133815"/>
            <a:ext cx="4418347" cy="584775"/>
          </a:xfrm>
          <a:prstGeom prst="rect">
            <a:avLst/>
          </a:prstGeom>
          <a:noFill/>
        </p:spPr>
        <p:txBody>
          <a:bodyPr wrap="square" rtlCol="0">
            <a:spAutoFit/>
          </a:bodyPr>
          <a:lstStyle/>
          <a:p>
            <a:r>
              <a:rPr lang="en-ZA" sz="3200" dirty="0">
                <a:solidFill>
                  <a:schemeClr val="accent2">
                    <a:lumMod val="50000"/>
                  </a:schemeClr>
                </a:solidFill>
                <a:effectLst>
                  <a:outerShdw blurRad="50800" dist="38100" dir="8100000" algn="tr" rotWithShape="0">
                    <a:prstClr val="black">
                      <a:alpha val="40000"/>
                    </a:prstClr>
                  </a:outerShdw>
                </a:effectLst>
                <a:latin typeface="Arial Black" panose="020B0A04020102020204" pitchFamily="34" charset="0"/>
              </a:rPr>
              <a:t>Cape Town</a:t>
            </a:r>
          </a:p>
        </p:txBody>
      </p:sp>
      <p:pic>
        <p:nvPicPr>
          <p:cNvPr id="4" name="Picture 3"/>
          <p:cNvPicPr>
            <a:picLocks noChangeAspect="1"/>
          </p:cNvPicPr>
          <p:nvPr/>
        </p:nvPicPr>
        <p:blipFill rotWithShape="1">
          <a:blip r:embed="rId2"/>
          <a:srcRect l="5660" b="26121"/>
          <a:stretch/>
        </p:blipFill>
        <p:spPr>
          <a:xfrm>
            <a:off x="215329" y="1087992"/>
            <a:ext cx="3598390" cy="3171774"/>
          </a:xfrm>
          <a:prstGeom prst="rect">
            <a:avLst/>
          </a:prstGeom>
          <a:ln w="57150" cap="sq">
            <a:solidFill>
              <a:srgbClr val="843C0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85967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TotalTime>
  <Words>667</Words>
  <Application>Microsoft Office PowerPoint</Application>
  <PresentationFormat>On-screen Show (4:3)</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Bernice</dc:creator>
  <cp:lastModifiedBy>Office Beacon Church</cp:lastModifiedBy>
  <cp:revision>16</cp:revision>
  <dcterms:created xsi:type="dcterms:W3CDTF">2016-05-09T09:00:16Z</dcterms:created>
  <dcterms:modified xsi:type="dcterms:W3CDTF">2016-08-16T09:46:34Z</dcterms:modified>
</cp:coreProperties>
</file>